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75" d="100"/>
          <a:sy n="75" d="100"/>
        </p:scale>
        <p:origin x="-1284" y="-102"/>
      </p:cViewPr>
      <p:guideLst>
        <p:guide orient="horz" pos="2592"/>
        <p:guide pos="12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1005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Line 8"/>
          <p:cNvSpPr>
            <a:spLocks noChangeShapeType="1"/>
          </p:cNvSpPr>
          <p:nvPr userDrawn="1"/>
        </p:nvSpPr>
        <p:spPr bwMode="auto">
          <a:xfrm>
            <a:off x="381000" y="914400"/>
            <a:ext cx="8418513" cy="42863"/>
          </a:xfrm>
          <a:prstGeom prst="line">
            <a:avLst/>
          </a:prstGeom>
          <a:noFill/>
          <a:ln w="32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20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6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99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1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056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6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2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52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8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53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5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96B3D-3177-4BBE-83DA-D85C04DCAE14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8EF2C-FA33-47A2-869D-5C2F2E7F9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6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52400" y="2999483"/>
            <a:ext cx="11430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SM1 + SM2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676400" y="2999483"/>
            <a:ext cx="11430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Int-1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76600" y="2999483"/>
            <a:ext cx="11430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Int-3 (RSM1)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876800" y="2999483"/>
            <a:ext cx="11430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Int-4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77000" y="2999483"/>
            <a:ext cx="10668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DS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52400" y="3990083"/>
            <a:ext cx="11430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SM3 + SM4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676400" y="3990083"/>
            <a:ext cx="11430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Int-2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953000" y="3990083"/>
            <a:ext cx="11430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Int-5 (RSM2)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6" idx="3"/>
            <a:endCxn id="7" idx="1"/>
          </p:cNvCxnSpPr>
          <p:nvPr/>
        </p:nvCxnSpPr>
        <p:spPr>
          <a:xfrm>
            <a:off x="1295400" y="3189983"/>
            <a:ext cx="38100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8" idx="1"/>
          </p:cNvCxnSpPr>
          <p:nvPr/>
        </p:nvCxnSpPr>
        <p:spPr>
          <a:xfrm>
            <a:off x="2819400" y="3189983"/>
            <a:ext cx="45720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3"/>
            <a:endCxn id="9" idx="1"/>
          </p:cNvCxnSpPr>
          <p:nvPr/>
        </p:nvCxnSpPr>
        <p:spPr>
          <a:xfrm>
            <a:off x="4419600" y="3189983"/>
            <a:ext cx="45720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3"/>
            <a:endCxn id="10" idx="1"/>
          </p:cNvCxnSpPr>
          <p:nvPr/>
        </p:nvCxnSpPr>
        <p:spPr>
          <a:xfrm>
            <a:off x="6019800" y="3189983"/>
            <a:ext cx="45720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3"/>
            <a:endCxn id="12" idx="1"/>
          </p:cNvCxnSpPr>
          <p:nvPr/>
        </p:nvCxnSpPr>
        <p:spPr>
          <a:xfrm>
            <a:off x="1295400" y="4180583"/>
            <a:ext cx="38100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12" idx="3"/>
          </p:cNvCxnSpPr>
          <p:nvPr/>
        </p:nvCxnSpPr>
        <p:spPr>
          <a:xfrm flipV="1">
            <a:off x="2819400" y="3189983"/>
            <a:ext cx="228600" cy="990600"/>
          </a:xfrm>
          <a:prstGeom prst="bentConnector2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13" idx="3"/>
          </p:cNvCxnSpPr>
          <p:nvPr/>
        </p:nvCxnSpPr>
        <p:spPr>
          <a:xfrm flipV="1">
            <a:off x="6096000" y="3189983"/>
            <a:ext cx="152400" cy="990600"/>
          </a:xfrm>
          <a:prstGeom prst="bentConnector2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7924800" y="2999483"/>
            <a:ext cx="9906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DS Salt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stCxn id="10" idx="3"/>
            <a:endCxn id="39" idx="1"/>
          </p:cNvCxnSpPr>
          <p:nvPr/>
        </p:nvCxnSpPr>
        <p:spPr>
          <a:xfrm>
            <a:off x="7543800" y="3189983"/>
            <a:ext cx="38100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29517" y="5791200"/>
            <a:ext cx="220888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u="sng" dirty="0" smtClean="0"/>
              <a:t>Legends</a:t>
            </a:r>
          </a:p>
          <a:p>
            <a:r>
              <a:rPr lang="en-US" sz="1100" b="1" dirty="0" smtClean="0"/>
              <a:t>SM    :</a:t>
            </a:r>
            <a:r>
              <a:rPr lang="en-US" sz="1100" dirty="0" smtClean="0"/>
              <a:t> Starting Material</a:t>
            </a:r>
          </a:p>
          <a:p>
            <a:r>
              <a:rPr lang="en-US" sz="1100" b="1" dirty="0" err="1" smtClean="0"/>
              <a:t>Int</a:t>
            </a:r>
            <a:r>
              <a:rPr lang="en-US" sz="1100" b="1" dirty="0" smtClean="0"/>
              <a:t>     :</a:t>
            </a:r>
            <a:r>
              <a:rPr lang="en-US" sz="1100" dirty="0" smtClean="0"/>
              <a:t> Intermediate</a:t>
            </a:r>
          </a:p>
          <a:p>
            <a:r>
              <a:rPr lang="en-US" sz="1100" b="1" dirty="0" smtClean="0"/>
              <a:t>RSM : </a:t>
            </a:r>
            <a:r>
              <a:rPr lang="en-US" sz="1100" dirty="0" smtClean="0"/>
              <a:t>Regulatory Starting Material</a:t>
            </a:r>
          </a:p>
          <a:p>
            <a:r>
              <a:rPr lang="en-US" sz="1100" b="1" dirty="0" smtClean="0"/>
              <a:t>DS     :</a:t>
            </a:r>
            <a:r>
              <a:rPr lang="en-US" sz="1100" dirty="0" smtClean="0"/>
              <a:t> Drug substance</a:t>
            </a:r>
            <a:endParaRPr lang="en-US" sz="1100" dirty="0"/>
          </a:p>
        </p:txBody>
      </p:sp>
      <p:sp>
        <p:nvSpPr>
          <p:cNvPr id="45" name="Rounded Rectangle 44"/>
          <p:cNvSpPr/>
          <p:nvPr/>
        </p:nvSpPr>
        <p:spPr>
          <a:xfrm>
            <a:off x="3124200" y="2542283"/>
            <a:ext cx="5943600" cy="1981200"/>
          </a:xfrm>
          <a:prstGeom prst="roundRect">
            <a:avLst/>
          </a:prstGeom>
          <a:noFill/>
          <a:ln w="31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GMP</a:t>
            </a:r>
          </a:p>
          <a:p>
            <a:pPr algn="ctr"/>
            <a:endParaRPr lang="en-US" sz="1400" b="1" dirty="0">
              <a:solidFill>
                <a:srgbClr val="002060"/>
              </a:solidFill>
            </a:endParaRP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endParaRPr lang="en-US" b="1" dirty="0" smtClean="0">
              <a:solidFill>
                <a:srgbClr val="002060"/>
              </a:solidFill>
            </a:endParaRP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endParaRPr lang="en-US" b="1" dirty="0" smtClean="0">
              <a:solidFill>
                <a:srgbClr val="002060"/>
              </a:solidFill>
            </a:endParaRP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endParaRPr lang="en-US" b="1" dirty="0" smtClean="0">
              <a:solidFill>
                <a:srgbClr val="002060"/>
              </a:solidFill>
            </a:endParaRPr>
          </a:p>
          <a:p>
            <a:pPr algn="ctr"/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0" name="Left Arrow 49"/>
          <p:cNvSpPr/>
          <p:nvPr/>
        </p:nvSpPr>
        <p:spPr>
          <a:xfrm>
            <a:off x="1905000" y="4876800"/>
            <a:ext cx="5257800" cy="385074"/>
          </a:xfrm>
          <a:prstGeom prst="left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Regulator tendency: More steps under </a:t>
            </a:r>
            <a:r>
              <a:rPr lang="en-US" sz="1400" b="1" dirty="0" err="1" smtClean="0">
                <a:solidFill>
                  <a:schemeClr val="bg1"/>
                </a:solidFill>
              </a:rPr>
              <a:t>cGMP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52" name="Right Arrow 51"/>
          <p:cNvSpPr/>
          <p:nvPr/>
        </p:nvSpPr>
        <p:spPr>
          <a:xfrm>
            <a:off x="1905000" y="1672326"/>
            <a:ext cx="5257800" cy="385074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Manufacturer tendency: Less steps under </a:t>
            </a:r>
            <a:r>
              <a:rPr lang="en-US" sz="1400" b="1" dirty="0" err="1" smtClean="0">
                <a:solidFill>
                  <a:schemeClr val="bg1"/>
                </a:solidFill>
              </a:rPr>
              <a:t>cGMP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885950" y="5223302"/>
            <a:ext cx="535305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en-US" sz="1050" i="1" dirty="0" smtClean="0"/>
              <a:t>Minimize quality risks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en-US" sz="1050" i="1" dirty="0" smtClean="0"/>
              <a:t>Control </a:t>
            </a:r>
            <a:r>
              <a:rPr lang="en-US" sz="1050" i="1" dirty="0"/>
              <a:t>impurities (from SM; from subsequent steps)ensure </a:t>
            </a:r>
            <a:r>
              <a:rPr lang="en-US" sz="1050" i="1" dirty="0" smtClean="0"/>
              <a:t>identity/purity </a:t>
            </a:r>
            <a:r>
              <a:rPr lang="en-US" sz="1050" i="1" dirty="0"/>
              <a:t>of drug </a:t>
            </a:r>
            <a:r>
              <a:rPr lang="en-US" sz="1050" i="1" dirty="0" smtClean="0"/>
              <a:t>substance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en-US" sz="1050" i="1" dirty="0" smtClean="0"/>
              <a:t>Multiple purification steps more likely to purge related substances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885950" y="1175519"/>
            <a:ext cx="535305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en-US" sz="1050" i="1" dirty="0" smtClean="0"/>
              <a:t>Reduce </a:t>
            </a:r>
            <a:r>
              <a:rPr lang="en-US" sz="1050" i="1" dirty="0"/>
              <a:t>costly GMP </a:t>
            </a:r>
            <a:r>
              <a:rPr lang="en-US" sz="1050" i="1" dirty="0" smtClean="0"/>
              <a:t>manufacture 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en-US" sz="1050" i="1" dirty="0" smtClean="0"/>
              <a:t>Reduce </a:t>
            </a:r>
            <a:r>
              <a:rPr lang="en-US" sz="1050" i="1" dirty="0"/>
              <a:t>reporting of process </a:t>
            </a:r>
            <a:r>
              <a:rPr lang="en-US" sz="1050" i="1" dirty="0" smtClean="0"/>
              <a:t>variation/optimization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en-US" sz="1050" i="1" dirty="0" smtClean="0"/>
              <a:t>Increase </a:t>
            </a:r>
            <a:r>
              <a:rPr lang="en-US" sz="1050" i="1" dirty="0"/>
              <a:t>flexibility of process and </a:t>
            </a:r>
            <a:r>
              <a:rPr lang="en-US" sz="1050" i="1" dirty="0" smtClean="0"/>
              <a:t>sourcing</a:t>
            </a:r>
            <a:endParaRPr lang="en-US" sz="1050" i="1" dirty="0"/>
          </a:p>
        </p:txBody>
      </p:sp>
      <p:sp>
        <p:nvSpPr>
          <p:cNvPr id="58" name="Rounded Rectangle 57"/>
          <p:cNvSpPr/>
          <p:nvPr/>
        </p:nvSpPr>
        <p:spPr>
          <a:xfrm>
            <a:off x="76200" y="2514600"/>
            <a:ext cx="2857500" cy="1981200"/>
          </a:xfrm>
          <a:prstGeom prst="roundRect">
            <a:avLst/>
          </a:prstGeom>
          <a:noFill/>
          <a:ln w="31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Non-GMP</a:t>
            </a:r>
          </a:p>
          <a:p>
            <a:pPr algn="ctr"/>
            <a:endParaRPr lang="en-US" sz="1400" b="1" dirty="0">
              <a:solidFill>
                <a:srgbClr val="002060"/>
              </a:solidFill>
            </a:endParaRP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endParaRPr lang="en-US" b="1" dirty="0" smtClean="0">
              <a:solidFill>
                <a:srgbClr val="002060"/>
              </a:solidFill>
            </a:endParaRP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endParaRPr lang="en-US" b="1" dirty="0" smtClean="0">
              <a:solidFill>
                <a:srgbClr val="002060"/>
              </a:solidFill>
            </a:endParaRP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endParaRPr lang="en-US" b="1" dirty="0" smtClean="0">
              <a:solidFill>
                <a:srgbClr val="002060"/>
              </a:solidFill>
            </a:endParaRPr>
          </a:p>
          <a:p>
            <a:pPr algn="ctr"/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9" name="Text Box 1"/>
          <p:cNvSpPr txBox="1">
            <a:spLocks noChangeArrowheads="1"/>
          </p:cNvSpPr>
          <p:nvPr/>
        </p:nvSpPr>
        <p:spPr bwMode="auto">
          <a:xfrm>
            <a:off x="381000" y="304800"/>
            <a:ext cx="71628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Trebuchet MS" pitchFamily="32" charset="0"/>
                <a:cs typeface="Trebuchet MS" pitchFamily="32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Trebuchet MS" pitchFamily="32" charset="0"/>
                <a:cs typeface="Trebuchet MS" pitchFamily="32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Trebuchet MS" pitchFamily="32" charset="0"/>
                <a:cs typeface="Trebuchet MS" pitchFamily="32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Trebuchet MS" pitchFamily="32" charset="0"/>
                <a:cs typeface="Trebuchet MS" pitchFamily="32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Trebuchet MS" pitchFamily="32" charset="0"/>
                <a:cs typeface="Trebuchet MS" pitchFamily="32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Trebuchet MS" pitchFamily="32" charset="0"/>
                <a:cs typeface="Trebuchet MS" pitchFamily="32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Trebuchet MS" pitchFamily="32" charset="0"/>
                <a:cs typeface="Trebuchet MS" pitchFamily="32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Trebuchet MS" pitchFamily="32" charset="0"/>
                <a:cs typeface="Trebuchet MS" pitchFamily="32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Trebuchet MS" pitchFamily="32" charset="0"/>
                <a:cs typeface="Trebuchet MS" pitchFamily="32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6 Properties of API Synthesis that Affect Yield, Delivery Date &amp;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Purity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2" charset="0"/>
              </a:rPr>
              <a:t>– </a:t>
            </a:r>
          </a:p>
          <a:p>
            <a:pPr>
              <a:buClrTx/>
              <a:buFontTx/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Trebuchet MS" pitchFamily="32" charset="0"/>
              </a:rPr>
              <a:t>Propinquity</a:t>
            </a:r>
            <a:endParaRPr lang="en-US" sz="1600" b="1" dirty="0">
              <a:solidFill>
                <a:srgbClr val="0070C0"/>
              </a:solidFill>
              <a:latin typeface="Trebuchet M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56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108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 Kishorekumar Reddy</dc:creator>
  <cp:lastModifiedBy>H-ultra</cp:lastModifiedBy>
  <cp:revision>25</cp:revision>
  <cp:lastPrinted>2015-05-13T04:12:03Z</cp:lastPrinted>
  <dcterms:created xsi:type="dcterms:W3CDTF">2015-05-12T11:04:44Z</dcterms:created>
  <dcterms:modified xsi:type="dcterms:W3CDTF">2015-05-13T11:34:20Z</dcterms:modified>
</cp:coreProperties>
</file>